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71" r:id="rId8"/>
    <p:sldId id="262" r:id="rId9"/>
    <p:sldId id="268" r:id="rId10"/>
    <p:sldId id="269" r:id="rId11"/>
    <p:sldId id="267" r:id="rId12"/>
    <p:sldId id="27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86"/>
    <p:restoredTop sz="94683"/>
  </p:normalViewPr>
  <p:slideViewPr>
    <p:cSldViewPr snapToGrid="0" snapToObjects="1">
      <p:cViewPr varScale="1">
        <p:scale>
          <a:sx n="86" d="100"/>
          <a:sy n="86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3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263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688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465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16387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879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300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520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1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163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1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1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60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43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94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22478-C32E-254A-A171-058611FE7B7B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080A5-B46B-0B4F-B4FA-ECB6AF54D1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Optimal Location for Opening an Indian Restaurant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E662E-202B-4447-B09C-1251BEAFD1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IBM Data Science Professional Certification</a:t>
            </a:r>
          </a:p>
          <a:p>
            <a:r>
              <a:rPr lang="en-US" dirty="0"/>
              <a:t>Himanshu </a:t>
            </a:r>
            <a:r>
              <a:rPr lang="en-US" dirty="0" err="1"/>
              <a:t>Bhalani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94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553199" y="2617789"/>
            <a:ext cx="3302001" cy="81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population of each region is relatively the same.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D475AB-4092-2A43-8247-7890F9E946E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57200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2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9017000" cy="5110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The optimal location to open an Indian restaurant in Toronto, Canada would be the </a:t>
            </a:r>
            <a:r>
              <a:rPr lang="en-US" sz="2400" b="1" u="sng" dirty="0"/>
              <a:t>Rouge, Malvern </a:t>
            </a:r>
            <a:r>
              <a:rPr lang="en-US" sz="2400" dirty="0"/>
              <a:t>area.</a:t>
            </a:r>
          </a:p>
        </p:txBody>
      </p:sp>
    </p:spTree>
    <p:extLst>
      <p:ext uri="{BB962C8B-B14F-4D97-AF65-F5344CB8AC3E}">
        <p14:creationId xmlns:p14="http://schemas.microsoft.com/office/powerpoint/2010/main" val="3352863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29261-D60B-E144-A15D-D81286564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98" y="2972355"/>
            <a:ext cx="9274003" cy="913290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96638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8796867" cy="5110163"/>
          </a:xfrm>
        </p:spPr>
        <p:txBody>
          <a:bodyPr/>
          <a:lstStyle/>
          <a:p>
            <a:r>
              <a:rPr lang="en-US" dirty="0"/>
              <a:t>While opening a restaurant can be a very lucrative business, a lack of demand causes many restaurants to close within the first year of opening</a:t>
            </a:r>
            <a:r>
              <a:rPr lang="en-US" dirty="0">
                <a:effectLst/>
              </a:rPr>
              <a:t> </a:t>
            </a:r>
          </a:p>
          <a:p>
            <a:r>
              <a:rPr lang="en-US" dirty="0"/>
              <a:t>Factors for Restaurant’s Success: Location, Competition, Quality of Food</a:t>
            </a:r>
          </a:p>
          <a:p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r>
              <a:rPr lang="en-US" dirty="0"/>
              <a:t>Business Problem: If the client wanted to open an Indian Restaurant in Toronto, what areas are the best options to open the restaurant?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684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US"/>
              <a:t>Data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dirty="0"/>
              <a:t>Data Sources: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Foursquare API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Toronto Census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  <a:p>
            <a:pPr lvl="0">
              <a:lnSpc>
                <a:spcPct val="90000"/>
              </a:lnSpc>
            </a:pPr>
            <a:r>
              <a:rPr lang="en-US" dirty="0"/>
              <a:t>Population &amp; Ethnic Distribution of Each Neighborhood (Toronto Census)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Income Distribution of Each Neighborhood (Toronto Census)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Number of Restaurants in Each Neighborhood (Foursquare API)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Number of Indian Restaurants in Each Neighborhood (Foursquare API)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Latitude and Longitude of Each Neighborhood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3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110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FD93B5-18CD-504A-B66D-6C76272073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92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 err="1"/>
              <a:t>Foursqaure</a:t>
            </a:r>
            <a:r>
              <a:rPr lang="en-US" dirty="0"/>
              <a:t>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110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56E794-6329-354B-B590-653CD74864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CE8E6D-8C7E-1F4D-AC59-4E5C2FCCC3ED}"/>
              </a:ext>
            </a:extLst>
          </p:cNvPr>
          <p:cNvSpPr txBox="1"/>
          <p:nvPr/>
        </p:nvSpPr>
        <p:spPr>
          <a:xfrm>
            <a:off x="8686800" y="3885993"/>
            <a:ext cx="24367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Cluster 0 = </a:t>
            </a:r>
            <a:r>
              <a:rPr lang="en-US" b="1" dirty="0">
                <a:solidFill>
                  <a:srgbClr val="FF0000"/>
                </a:solidFill>
              </a:rPr>
              <a:t>Red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Cluster 1 = </a:t>
            </a:r>
            <a:r>
              <a:rPr lang="en-US" b="1" dirty="0">
                <a:solidFill>
                  <a:srgbClr val="7030A0"/>
                </a:solidFill>
              </a:rPr>
              <a:t>Purple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Cluster 2 = </a:t>
            </a:r>
            <a:r>
              <a:rPr lang="en-US" b="1" dirty="0">
                <a:solidFill>
                  <a:srgbClr val="0070C0"/>
                </a:solidFill>
              </a:rPr>
              <a:t>Blue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Cluster 3 = </a:t>
            </a:r>
            <a:r>
              <a:rPr lang="en-US" b="1" dirty="0">
                <a:solidFill>
                  <a:srgbClr val="00B0F0"/>
                </a:solidFill>
              </a:rPr>
              <a:t>Turquoise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>
                <a:solidFill>
                  <a:srgbClr val="FFC000"/>
                </a:solidFill>
              </a:rPr>
              <a:t>Cluster 4 = </a:t>
            </a:r>
            <a:r>
              <a:rPr lang="en-US" b="1" dirty="0">
                <a:solidFill>
                  <a:srgbClr val="FFC000"/>
                </a:solidFill>
              </a:rPr>
              <a:t>Orange</a:t>
            </a:r>
            <a:endParaRPr lang="en-US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63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0AE7824-0D32-A548-BD82-D8F693ADF2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869676"/>
              </p:ext>
            </p:extLst>
          </p:nvPr>
        </p:nvGraphicFramePr>
        <p:xfrm>
          <a:off x="985968" y="2235319"/>
          <a:ext cx="8288034" cy="2751548"/>
        </p:xfrm>
        <a:graphic>
          <a:graphicData uri="http://schemas.openxmlformats.org/drawingml/2006/table">
            <a:tbl>
              <a:tblPr firstRow="1" firstCol="1" bandRow="1"/>
              <a:tblGrid>
                <a:gridCol w="1446782">
                  <a:extLst>
                    <a:ext uri="{9D8B030D-6E8A-4147-A177-3AD203B41FA5}">
                      <a16:colId xmlns:a16="http://schemas.microsoft.com/office/drawing/2014/main" val="1772719365"/>
                    </a:ext>
                  </a:extLst>
                </a:gridCol>
                <a:gridCol w="6841252">
                  <a:extLst>
                    <a:ext uri="{9D8B030D-6E8A-4147-A177-3AD203B41FA5}">
                      <a16:colId xmlns:a16="http://schemas.microsoft.com/office/drawing/2014/main" val="2623027236"/>
                    </a:ext>
                  </a:extLst>
                </a:gridCol>
              </a:tblGrid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Characteristics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03355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0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Positive Spending Power (0.3 – 1.8) 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809182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1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(-1.2 -- -0.8) 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6895496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2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Near Zero Spending Power (-0.5 – 0.5)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351090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3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High Positive Spending Power (1.7+)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875700"/>
                  </a:ext>
                </a:extLst>
              </a:tr>
              <a:tr h="742653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4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(-0.8 – 0) With Large Number of Restaurants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5011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6570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0691-B614-9545-9AB3-04EA191AD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7902B-D291-174C-8529-D59698FE5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06700-5313-8046-8329-6CABE2ACED1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95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404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333067" y="2266027"/>
            <a:ext cx="406443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From the plot, the following areas can be eliminated due to the large number of areas: 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Agincourt North, L’Amoreaux East, Milliken, Steeles East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Newtonbrook, Willowdale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Harbourfront, Regent Park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D73530-4A94-8F4E-9276-BF2A76ACA49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298" y="457200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57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64C721-3DCC-9943-8F5D-0EE4F06253C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457200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28263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286</Words>
  <Application>Microsoft Office PowerPoint</Application>
  <PresentationFormat>Widescreen</PresentationFormat>
  <Paragraphs>47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Trebuchet MS</vt:lpstr>
      <vt:lpstr>Wingdings 3</vt:lpstr>
      <vt:lpstr>Facet</vt:lpstr>
      <vt:lpstr>Optimal Location for Opening an Indian Restaurant in Toronto</vt:lpstr>
      <vt:lpstr>Problem</vt:lpstr>
      <vt:lpstr>Data</vt:lpstr>
      <vt:lpstr>Problem</vt:lpstr>
      <vt:lpstr>Foursqaure API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Optimal Location for Opening an Indian Restaurant in Toronto</dc:title>
  <dc:creator>Rohit Murakonda</dc:creator>
  <cp:lastModifiedBy>HIMANSHU BHALANI</cp:lastModifiedBy>
  <cp:revision>3</cp:revision>
  <dcterms:created xsi:type="dcterms:W3CDTF">2019-02-03T22:03:20Z</dcterms:created>
  <dcterms:modified xsi:type="dcterms:W3CDTF">2020-04-24T09:01:58Z</dcterms:modified>
</cp:coreProperties>
</file>